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6" r:id="rId3"/>
    <p:sldId id="392" r:id="rId4"/>
    <p:sldId id="393" r:id="rId5"/>
    <p:sldId id="395" r:id="rId6"/>
    <p:sldId id="394" r:id="rId7"/>
    <p:sldId id="409" r:id="rId8"/>
    <p:sldId id="369" r:id="rId9"/>
    <p:sldId id="396" r:id="rId10"/>
    <p:sldId id="397" r:id="rId11"/>
    <p:sldId id="398" r:id="rId12"/>
    <p:sldId id="399" r:id="rId13"/>
    <p:sldId id="40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73" r:id="rId22"/>
    <p:sldId id="371" r:id="rId23"/>
    <p:sldId id="389" r:id="rId24"/>
    <p:sldId id="390" r:id="rId25"/>
    <p:sldId id="388" r:id="rId26"/>
    <p:sldId id="358" r:id="rId27"/>
    <p:sldId id="359" r:id="rId28"/>
    <p:sldId id="401" r:id="rId29"/>
    <p:sldId id="402" r:id="rId30"/>
    <p:sldId id="403" r:id="rId31"/>
    <p:sldId id="404" r:id="rId32"/>
    <p:sldId id="405" r:id="rId33"/>
    <p:sldId id="361" r:id="rId34"/>
    <p:sldId id="374" r:id="rId35"/>
    <p:sldId id="379" r:id="rId36"/>
    <p:sldId id="406" r:id="rId37"/>
    <p:sldId id="410" r:id="rId38"/>
    <p:sldId id="411" r:id="rId39"/>
    <p:sldId id="362" r:id="rId40"/>
    <p:sldId id="363" r:id="rId41"/>
    <p:sldId id="364" r:id="rId42"/>
    <p:sldId id="365" r:id="rId43"/>
    <p:sldId id="407" r:id="rId44"/>
    <p:sldId id="366" r:id="rId45"/>
    <p:sldId id="367" r:id="rId46"/>
    <p:sldId id="368" r:id="rId47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2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7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8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9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FDDA-ABCA-40BA-9975-E0D9813D6353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1D5A-0E9C-4234-8101-7D03A627E047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FD1-916E-43F8-82AE-847A5C597407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23FBD-CC30-47B9-AAEF-9352C2B49A77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EE6-66B4-4BA5-A519-DBF2C2B1F177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C22D-AF68-411F-B815-467F4E1E6F7F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DAA3-81B6-4150-9666-800D021D6D0B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BD61-615A-4BDA-814B-0BC7DA5D9A6F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EF6D-6AEA-444D-99BC-5C6A5F166DE4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E7B5-D421-434E-A3A4-CC9D8FC286B2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BAC9-1CBB-4637-B145-A7BE894F5231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DD64-F421-4412-A812-57F989544817}" type="datetime1">
              <a:rPr lang="en-US" smtClean="0"/>
              <a:t>7/17/2016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-faq.com/" TargetMode="External"/><Relationship Id="rId2" Type="http://schemas.openxmlformats.org/officeDocument/2006/relationships/hyperlink" Target="http://en.cppreference.com/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xpert.ro/blog/2014/04/14/standard-way-of-converting-between-numbers-and-strings-in-cpp11" TargetMode="External"/><Relationship Id="rId5" Type="http://schemas.openxmlformats.org/officeDocument/2006/relationships/hyperlink" Target="http://hubpages.com/technology/What-you-should-know-about-C11" TargetMode="External"/><Relationship Id="rId4" Type="http://schemas.openxmlformats.org/officeDocument/2006/relationships/hyperlink" Target="http://www.cprogramming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1167" y="4534101"/>
            <a:ext cx="252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02</a:t>
            </a:r>
          </a:p>
          <a:p>
            <a:pPr algn="ctr"/>
            <a:r>
              <a:rPr lang="en-US" dirty="0"/>
              <a:t>Analytic Number Theory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5727" y="2694709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0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71" y="1625600"/>
            <a:ext cx="8349258" cy="4688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686" y="377369"/>
            <a:ext cx="749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two of Amazon’s 23 cloud</a:t>
            </a:r>
          </a:p>
          <a:p>
            <a:pPr algn="ctr"/>
            <a:r>
              <a:rPr lang="en-US" sz="2400" dirty="0"/>
              <a:t>data centers in Ashburn, Virginia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5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3686" y="377369"/>
            <a:ext cx="7496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BNL ↔ Ashburn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Roundtrip = 660 miles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44" y="1766768"/>
            <a:ext cx="7477112" cy="4474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56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your Remote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20607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Launch Microsoft’s “</a:t>
            </a:r>
            <a:r>
              <a:rPr lang="en-US" sz="2400" b="1" dirty="0">
                <a:solidFill>
                  <a:srgbClr val="0070C0"/>
                </a:solidFill>
              </a:rPr>
              <a:t>Remote Desktop Connection</a:t>
            </a:r>
            <a:r>
              <a:rPr lang="en-US" sz="2400" dirty="0"/>
              <a:t>” application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Make sure you write down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IP address of </a:t>
            </a:r>
            <a:r>
              <a:rPr lang="en-US" sz="2000" u="sng" dirty="0"/>
              <a:t>your</a:t>
            </a:r>
            <a:r>
              <a:rPr lang="en-US" sz="2000" dirty="0"/>
              <a:t> specific machine in Amazon’s cloud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user name (case insensitive)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password (case </a:t>
            </a:r>
            <a:r>
              <a:rPr lang="en-US" sz="2000" u="sng" dirty="0"/>
              <a:t>sensitive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access your Amazon machine from your home computer too!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will remotely monitor your progress on the lab 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53" y="1825625"/>
            <a:ext cx="2777717" cy="25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4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Launching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7" y="1814866"/>
            <a:ext cx="4771429" cy="20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34" y="3190390"/>
            <a:ext cx="4219048" cy="31333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1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14" y="1468581"/>
            <a:ext cx="6828571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4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81" y="1072569"/>
            <a:ext cx="7550837" cy="52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32" y="1817971"/>
            <a:ext cx="7398736" cy="41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38" y="1327780"/>
            <a:ext cx="640952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38" y="1398181"/>
            <a:ext cx="640952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8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Security Development Lifecycle (SDL) Checks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7" y="1337114"/>
            <a:ext cx="8544565" cy="47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1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dirty="0">
                <a:latin typeface="+mn-lt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history and design intent of C++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strengths &amp; weaknesses of C++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build (compile &amp; link) process and output files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Access your Amazon Cloud hosted remote workstation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file system structure of a VS2015 C++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relationship between header files and source files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intrinsic (native/built-in) data types in C++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impact of x86 (32-bit) vs x64 (64-bit) builds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0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Visual Studio 2015 – New C++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62" y="1116938"/>
            <a:ext cx="7203475" cy="5352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114800"/>
            <a:ext cx="341240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x86</a:t>
            </a:r>
            <a:r>
              <a:rPr lang="en-US" dirty="0"/>
              <a:t> = 32-bit Builds (LP32 mode)</a:t>
            </a:r>
          </a:p>
          <a:p>
            <a:r>
              <a:rPr lang="en-US" b="1" dirty="0"/>
              <a:t>x64</a:t>
            </a:r>
            <a:r>
              <a:rPr lang="en-US" dirty="0"/>
              <a:t> = 64-bit Builds (LLP64 mode)</a:t>
            </a:r>
          </a:p>
        </p:txBody>
      </p:sp>
    </p:spTree>
    <p:extLst>
      <p:ext uri="{BB962C8B-B14F-4D97-AF65-F5344CB8AC3E}">
        <p14:creationId xmlns:p14="http://schemas.microsoft.com/office/powerpoint/2010/main" val="79813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81655" y="1342104"/>
            <a:ext cx="4180690" cy="4889090"/>
            <a:chOff x="2330723" y="606963"/>
            <a:chExt cx="4368621" cy="586757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723" y="606963"/>
              <a:ext cx="4368621" cy="586757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252019" y="5737123"/>
              <a:ext cx="2529349" cy="619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58098" y="1933586"/>
              <a:ext cx="1402942" cy="12078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512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.</a:t>
            </a:r>
            <a:r>
              <a:rPr lang="en-US" sz="3200" dirty="0" err="1">
                <a:latin typeface="+mn-lt"/>
              </a:rPr>
              <a:t>cpp</a:t>
            </a:r>
            <a:r>
              <a:rPr lang="en-US" sz="3200" dirty="0">
                <a:latin typeface="+mn-lt"/>
              </a:rPr>
              <a:t> File Layout – Declare before Reference</a:t>
            </a:r>
          </a:p>
        </p:txBody>
      </p:sp>
    </p:spTree>
    <p:extLst>
      <p:ext uri="{BB962C8B-B14F-4D97-AF65-F5344CB8AC3E}">
        <p14:creationId xmlns:p14="http://schemas.microsoft.com/office/powerpoint/2010/main" val="341462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512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 Intrinsic Data Types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4668" y="951598"/>
            <a:ext cx="515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http://en.cppreference.com/w/cpp/language/types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8" y="1616440"/>
            <a:ext cx="5694992" cy="47332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4597" y="1949655"/>
            <a:ext cx="197075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x86 = 32-bit Builds (</a:t>
            </a:r>
            <a:r>
              <a:rPr lang="en-US" b="1" dirty="0"/>
              <a:t>LP32</a:t>
            </a:r>
            <a:r>
              <a:rPr lang="en-US" dirty="0"/>
              <a:t> mode)</a:t>
            </a:r>
          </a:p>
          <a:p>
            <a:pPr algn="ctr"/>
            <a:r>
              <a:rPr lang="en-US" dirty="0"/>
              <a:t>x64 = 64-bit Builds </a:t>
            </a:r>
            <a:r>
              <a:rPr lang="en-US" b="1" dirty="0"/>
              <a:t>(LLP64 </a:t>
            </a:r>
            <a:r>
              <a:rPr lang="en-US" dirty="0"/>
              <a:t>mode)</a:t>
            </a:r>
          </a:p>
        </p:txBody>
      </p:sp>
    </p:spTree>
    <p:extLst>
      <p:ext uri="{BB962C8B-B14F-4D97-AF65-F5344CB8AC3E}">
        <p14:creationId xmlns:p14="http://schemas.microsoft.com/office/powerpoint/2010/main" val="118890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 Intrinsic Data Types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4668" y="951598"/>
            <a:ext cx="515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http://en.cppreference.com/w/cpp/language/types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75" y="1468581"/>
            <a:ext cx="5884449" cy="52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 Intrinsic Data Types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4668" y="951598"/>
            <a:ext cx="5154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http://en.cppreference.com/w/cpp/language/types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1783129"/>
            <a:ext cx="7731639" cy="42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9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&lt;</a:t>
            </a:r>
            <a:r>
              <a:rPr lang="en-US" sz="3200" dirty="0" err="1">
                <a:latin typeface="+mn-lt"/>
              </a:rPr>
              <a:t>climits</a:t>
            </a:r>
            <a:r>
              <a:rPr lang="en-US" sz="3200" dirty="0">
                <a:latin typeface="+mn-lt"/>
              </a:rPr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2341967" y="912404"/>
            <a:ext cx="446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http://www.cplusplus.com/reference/climits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5" y="1547920"/>
            <a:ext cx="4356090" cy="4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15" y="686257"/>
            <a:ext cx="7160971" cy="5485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56007" y="1964044"/>
            <a:ext cx="1916267" cy="25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Basel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a program to calculate the sum of the reciprocals of the positive integers in batches of 1,000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harmonic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Does this series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to a single value – or does it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</a:t>
                </a:r>
                <a:r>
                  <a:rPr lang="en-US" sz="2400" dirty="0"/>
                  <a:t> (grow without bounds)?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3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Adding Header Files to </a:t>
            </a:r>
            <a:r>
              <a:rPr lang="en-US" sz="3200" dirty="0" err="1">
                <a:latin typeface="+mn-lt"/>
              </a:rPr>
              <a:t>stdafx.h</a:t>
            </a:r>
            <a:endParaRPr lang="en-US" sz="32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67" y="1413130"/>
            <a:ext cx="5124067" cy="50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Adding Header Files to </a:t>
            </a:r>
            <a:r>
              <a:rPr lang="en-US" sz="3200" dirty="0" err="1">
                <a:latin typeface="+mn-lt"/>
              </a:rPr>
              <a:t>stdafx.h</a:t>
            </a:r>
            <a:endParaRPr lang="en-US" sz="32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55" y="1589545"/>
            <a:ext cx="6993089" cy="44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0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Generate &amp; sum pseudo-infinite series in code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Map sigma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/>
                  <a:t>elements to code constructs such as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for() </a:t>
                </a:r>
                <a:r>
                  <a:rPr lang="en-US" sz="2400" dirty="0"/>
                  <a:t>loops and </a:t>
                </a:r>
                <a:r>
                  <a:rPr lang="en-US" sz="2400" i="1" dirty="0"/>
                  <a:t>accumulating</a:t>
                </a:r>
                <a:r>
                  <a:rPr lang="en-US" sz="2400" dirty="0"/>
                  <a:t> variables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Compare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</a:t>
                </a:r>
                <a:r>
                  <a:rPr lang="en-US" sz="2400" dirty="0"/>
                  <a:t> vs.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divergent</a:t>
                </a:r>
                <a:r>
                  <a:rPr lang="en-US" sz="2400" dirty="0"/>
                  <a:t>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</a:t>
                </a:r>
                <a:r>
                  <a:rPr lang="en-US" sz="2400" b="1" dirty="0"/>
                  <a:t>Basel Problem </a:t>
                </a:r>
                <a:r>
                  <a:rPr lang="en-US" sz="2400" dirty="0"/>
                  <a:t>and Euler’s amazing result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how Euclid’s Greatest Common Divisor (</a:t>
                </a:r>
                <a:r>
                  <a:rPr lang="en-US" sz="2400" b="1" dirty="0"/>
                  <a:t>GCD</a:t>
                </a:r>
                <a:r>
                  <a:rPr lang="en-US" sz="2400" dirty="0"/>
                  <a:t>) algorithm provides the correct result without factoring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Determine the probability that two random positive integers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coprime</a:t>
                </a:r>
                <a:r>
                  <a:rPr lang="en-US" sz="2400" dirty="0"/>
                  <a:t> (share no common factors other than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3"/>
                <a:stretch>
                  <a:fillRect l="-1005" t="-3453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58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88" y="1110342"/>
            <a:ext cx="6904762" cy="5428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Adding Header Files to </a:t>
            </a:r>
            <a:r>
              <a:rPr lang="en-US" sz="3200" dirty="0" err="1">
                <a:latin typeface="+mn-lt"/>
              </a:rPr>
              <a:t>stdafx.h</a:t>
            </a:r>
            <a:endParaRPr lang="en-US" sz="32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7067" y="2517339"/>
            <a:ext cx="2909584" cy="12464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Preprocessor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Skips MS proprietary headers when on Linux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50720" y="2445388"/>
            <a:ext cx="3623109" cy="241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20389" y="2686946"/>
            <a:ext cx="3553441" cy="247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891247" y="3203724"/>
            <a:ext cx="2682582" cy="70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27300" y="3274423"/>
            <a:ext cx="3046529" cy="1361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85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59395" y="605153"/>
            <a:ext cx="2751229" cy="55969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latin typeface="+mn-lt"/>
              </a:rPr>
              <a:t>main()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Namespaces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std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cout.imbue</a:t>
            </a:r>
            <a:r>
              <a:rPr lang="en-US" sz="2000" dirty="0">
                <a:latin typeface="+mn-lt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Using {} to </a:t>
            </a:r>
            <a:r>
              <a:rPr lang="en-US" sz="2000" dirty="0" err="1">
                <a:latin typeface="+mn-lt"/>
              </a:rPr>
              <a:t>init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Braces in vs.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Prefix ++ 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Explicit </a:t>
            </a:r>
            <a:r>
              <a:rPr lang="en-US" sz="2000" i="1" dirty="0">
                <a:latin typeface="+mn-lt"/>
              </a:rPr>
              <a:t>1.0</a:t>
            </a:r>
            <a:r>
              <a:rPr lang="en-US" sz="2000" dirty="0">
                <a:latin typeface="+mn-lt"/>
              </a:rPr>
              <a:t> 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cout</a:t>
            </a:r>
            <a:r>
              <a:rPr lang="en-US" sz="2000" dirty="0">
                <a:latin typeface="+mn-lt"/>
              </a:rPr>
              <a:t> &lt;&lt; 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setw</a:t>
            </a:r>
            <a:r>
              <a:rPr lang="en-US" sz="2000" dirty="0">
                <a:latin typeface="+mn-lt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setprecision</a:t>
            </a:r>
            <a:r>
              <a:rPr lang="en-US" sz="2000" dirty="0">
                <a:latin typeface="+mn-lt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endl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\n newline escape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sqrt</a:t>
            </a:r>
            <a:r>
              <a:rPr lang="en-US" sz="2000" dirty="0">
                <a:latin typeface="+mn-lt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_WIN32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system(“pause”)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cin.ignore</a:t>
            </a:r>
            <a:r>
              <a:rPr lang="en-US" sz="2000" dirty="0">
                <a:latin typeface="+mn-lt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numeric_limits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4" y="275140"/>
            <a:ext cx="5128801" cy="62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3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Running the Application (F5)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8" y="1124327"/>
            <a:ext cx="7371064" cy="50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15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08856"/>
            <a:ext cx="5857143" cy="30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Basel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049571" y="3401625"/>
            <a:ext cx="1712656" cy="718958"/>
          </a:xfrm>
          <a:prstGeom prst="wedgeRoundRectCallout">
            <a:avLst>
              <a:gd name="adj1" fmla="val -76532"/>
              <a:gd name="adj2" fmla="val -35506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harmonic series diverges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82" y="4626186"/>
            <a:ext cx="5251235" cy="18636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17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C++11 Initialization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381496" y="890124"/>
            <a:ext cx="4381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http://www.cplusplus.com/reference/cfloat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6751"/>
            <a:ext cx="8009524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5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Implicit Operand Conversions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88485"/>
            <a:ext cx="7904762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5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 Escape Sequence Codes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7" y="1609952"/>
            <a:ext cx="4961905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21" y="1762898"/>
            <a:ext cx="5619048" cy="21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Solution File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43610" y="2172771"/>
            <a:ext cx="1712656" cy="718958"/>
          </a:xfrm>
          <a:prstGeom prst="wedgeRoundRectCallout">
            <a:avLst>
              <a:gd name="adj1" fmla="val -107963"/>
              <a:gd name="adj2" fmla="val 72191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Precompiled Headers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02" y="4455159"/>
            <a:ext cx="5742857" cy="113333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93166" y="2906284"/>
            <a:ext cx="1084007" cy="1922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5071197" y="3352272"/>
            <a:ext cx="2133390" cy="718958"/>
          </a:xfrm>
          <a:prstGeom prst="wedgeRoundRectCallout">
            <a:avLst>
              <a:gd name="adj1" fmla="val -102499"/>
              <a:gd name="adj2" fmla="val -56019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Visual Studio Solution (.SLN) file</a:t>
            </a:r>
          </a:p>
        </p:txBody>
      </p:sp>
    </p:spTree>
    <p:extLst>
      <p:ext uri="{BB962C8B-B14F-4D97-AF65-F5344CB8AC3E}">
        <p14:creationId xmlns:p14="http://schemas.microsoft.com/office/powerpoint/2010/main" val="3370950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Lab 1 – Basel Problem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Ubuntu 16.04</a:t>
            </a:r>
            <a:r>
              <a:rPr lang="en-US" sz="2400" dirty="0">
                <a:latin typeface="+mn-lt"/>
              </a:rPr>
              <a:t> and </a:t>
            </a:r>
            <a:r>
              <a:rPr lang="en-US" sz="2400" b="1" dirty="0">
                <a:solidFill>
                  <a:srgbClr val="00B050"/>
                </a:solidFill>
                <a:latin typeface="+mn-lt"/>
              </a:rPr>
              <a:t>Code::Blocks 16.01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0" y="1468581"/>
            <a:ext cx="8471799" cy="46788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7250" y="5000625"/>
            <a:ext cx="3524250" cy="466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8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Basel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4227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Modify the program to calculate the sum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squares </a:t>
                </a:r>
                <a:r>
                  <a:rPr lang="en-US" sz="2400" dirty="0"/>
                  <a:t>of the reciprocals of the positive integers in batches of 1,000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called the Basel Problem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Does this sequence converge to a single value – or does it diverge (grow without bounds)?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it converges, what is its exact value?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</a:t>
                </a:r>
                <a:r>
                  <a:rPr lang="en-US" sz="2400" b="1" dirty="0"/>
                  <a:t>pow()</a:t>
                </a:r>
                <a:r>
                  <a:rPr lang="en-US" sz="2400" dirty="0"/>
                  <a:t> function to square the reciprocal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422776"/>
              </a:xfrm>
              <a:blipFill>
                <a:blip r:embed="rId3"/>
                <a:stretch>
                  <a:fillRect l="-1005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2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History &amp; Design Intent of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Built on “C” – language of original UNIX operating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Windows, Linux, iOS, MacOS, Android = All written in C++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98% of best selling video games = All written in C++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should know the language of your operating system!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C++ is both high-level and low-level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Provides “direct access” to OS &amp; GPU controlled memory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embed Intel assembly language for direct register access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No JVM or CLR intermediary - no background garbage collector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Very small executables – the OS already contains the C++ libraries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Very power efficient on mobile devices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92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9" y="1213930"/>
            <a:ext cx="6552381" cy="3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Basel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498173" y="2440165"/>
            <a:ext cx="1329198" cy="718958"/>
          </a:xfrm>
          <a:prstGeom prst="wedgeRoundRectCallout">
            <a:avLst>
              <a:gd name="adj1" fmla="val -77925"/>
              <a:gd name="adj2" fmla="val 35081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series converges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63" y="3564244"/>
            <a:ext cx="3922430" cy="26870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80" y="4593343"/>
            <a:ext cx="1993491" cy="16137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17558" y="3573769"/>
            <a:ext cx="1374802" cy="25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2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  <p:bldP spid="3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Coprime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2761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the lab 2 solution to calculate the average number of times a </a:t>
            </a:r>
            <a:r>
              <a:rPr lang="en-US" sz="2400" b="1" dirty="0"/>
              <a:t>million</a:t>
            </a:r>
            <a:r>
              <a:rPr lang="en-US" sz="2400" dirty="0"/>
              <a:t> pairs of random integers (1 ≤ n ≤ 100,000) are coprime (GCD == 1)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must implement the Greatest Common Divisor algorithm using whatever mathematical optimizations you prefer to speed up the performance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Copy contents of </a:t>
            </a:r>
            <a:r>
              <a:rPr lang="en-US" sz="2400" b="1" dirty="0" err="1">
                <a:latin typeface="Consolas" panose="020B0609020204030204" pitchFamily="49" charset="0"/>
              </a:rPr>
              <a:t>stdafx.h</a:t>
            </a:r>
            <a:r>
              <a:rPr lang="en-US" sz="2400" dirty="0"/>
              <a:t> from Lab 1 to Lab 2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Add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&lt;random&gt;</a:t>
            </a:r>
            <a:r>
              <a:rPr lang="en-US" sz="2400" dirty="0"/>
              <a:t> at bottom of this </a:t>
            </a:r>
            <a:r>
              <a:rPr lang="en-US" sz="2400" b="1" dirty="0" err="1">
                <a:latin typeface="Consolas" panose="020B0609020204030204" pitchFamily="49" charset="0"/>
              </a:rPr>
              <a:t>stdafx.h</a:t>
            </a:r>
            <a:endParaRPr lang="en-US" sz="24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does this experiment estimate to be the </a:t>
            </a:r>
            <a:r>
              <a:rPr lang="en-US" sz="2400" b="1" u="sng" dirty="0">
                <a:solidFill>
                  <a:srgbClr val="00B050"/>
                </a:solidFill>
              </a:rPr>
              <a:t>probability</a:t>
            </a:r>
            <a:r>
              <a:rPr lang="en-US" sz="2400" b="1" dirty="0">
                <a:solidFill>
                  <a:srgbClr val="00B050"/>
                </a:solidFill>
              </a:rPr>
              <a:t> that two randomly chosen integers are coprime?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5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Create “</a:t>
            </a:r>
            <a:r>
              <a:rPr lang="en-US" sz="3200" dirty="0" err="1">
                <a:latin typeface="+mn-lt"/>
              </a:rPr>
              <a:t>CoprimeProbability</a:t>
            </a:r>
            <a:r>
              <a:rPr lang="en-US" sz="3200" dirty="0">
                <a:latin typeface="+mn-lt"/>
              </a:rPr>
              <a:t>” 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94" y="1122756"/>
            <a:ext cx="7520812" cy="52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04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71653" y="669157"/>
            <a:ext cx="3169366" cy="55969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latin typeface="+mn-lt"/>
              </a:rPr>
              <a:t>main()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Function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see_seq</a:t>
            </a:r>
            <a:r>
              <a:rPr lang="en-US" sz="2000" dirty="0">
                <a:latin typeface="+mn-lt"/>
              </a:rPr>
              <a:t> { 2016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default_random_engine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generator { seed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uniform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distribution(generator)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return in GCD()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4" y="254554"/>
            <a:ext cx="4690066" cy="6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28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Coprime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31" y="4458713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63" y="1766219"/>
            <a:ext cx="527619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generate a pseudo-infinite series (harmonic and Basel)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map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/>
                  <a:t>elements to code constructs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difference between convergent and divergent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closed-form (analytic) solution to the Basel series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2035" y="1825625"/>
                <a:ext cx="353304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the </a:t>
                </a:r>
                <a:r>
                  <a:rPr lang="en-US" sz="2400" b="1" dirty="0"/>
                  <a:t>GCD</a:t>
                </a:r>
                <a:r>
                  <a:rPr lang="en-US" sz="2400" dirty="0"/>
                  <a:t> works without having to factor a or b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probability two random integers are coprime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 was smart! </a:t>
                </a:r>
                <a:r>
                  <a:rPr lang="en-US" sz="2400" dirty="0">
                    <a:sym typeface="Wingdings" panose="05000000000000000000" pitchFamily="2" charset="2"/>
                  </a:rPr>
                  <a:t>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035" y="1825625"/>
                <a:ext cx="3533042" cy="4351338"/>
              </a:xfrm>
              <a:prstGeom prst="rect">
                <a:avLst/>
              </a:prstGeom>
              <a:blipFill>
                <a:blip r:embed="rId3"/>
                <a:stretch>
                  <a:fillRect l="-2418" t="-1961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807" y="5050351"/>
            <a:ext cx="2975543" cy="8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History &amp; Design Intent of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Goverened by an ISO committee: </a:t>
            </a:r>
            <a:r>
              <a:rPr lang="en-US" sz="2400" dirty="0">
                <a:hlinkClick r:id="rId2"/>
              </a:rPr>
              <a:t>https://isocpp.org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Recent versions are C++98, C++03, C++11, C++14, C++17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Advancement slowed greatly between 2003 and 2011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Java and C# fixed a lot of C++ hassles, but C++ continues to “catch up” to implement similar features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Things you will miss from Java / C#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C++ uses one-pass compilation - all resources &amp; functions must be declared before referenced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Heavy use of “header” files and explicitly linked static libraries – there is no reflection API (coming in C++17)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Memory exceptions &amp; leaks are much more frequent!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0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History &amp; Design Intent of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times C++ has very wonky syntax, which requires significant attention to detail on your part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 is a huge difference between int* x; and int&amp; x;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C++ is about programmer power, while Java/C# is about programmer productivity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BNL scientists develop C++ on Linux, not MS Windows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show how to make your .h and .</a:t>
            </a:r>
            <a:r>
              <a:rPr lang="en-US" sz="2000" dirty="0" err="1"/>
              <a:t>cpp</a:t>
            </a:r>
            <a:r>
              <a:rPr lang="en-US" sz="2000" dirty="0"/>
              <a:t> code portable between Visual Studio 2015 on Windows and Code::Blocks on Linux (which uses the </a:t>
            </a:r>
            <a:r>
              <a:rPr lang="en-US" sz="2000" dirty="0" err="1"/>
              <a:t>gcc</a:t>
            </a:r>
            <a:r>
              <a:rPr lang="en-US" sz="2000" dirty="0"/>
              <a:t> compiler)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goal is to write source code that does not need to be modified to be compiled on both operating system platforms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8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Useful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http://en.cppreference.com/w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http://www.cplusplus.com/doc/tutorial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http://c-faq.com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http://www.cprogramming.com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What you should know about C++11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The standard way of converting between numbers and strings in C++11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4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0" y="1778499"/>
            <a:ext cx="3035628" cy="333919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512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C++ Build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10" y="1292438"/>
            <a:ext cx="4567014" cy="1448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980" y="3126766"/>
            <a:ext cx="4890712" cy="18214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00339" y="5190604"/>
            <a:ext cx="466694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header between &lt;&gt;  brackets (preferred) adds symbols to the compiler’s </a:t>
            </a:r>
            <a:r>
              <a:rPr lang="en-US" b="1" dirty="0" err="1"/>
              <a:t>std</a:t>
            </a:r>
            <a:r>
              <a:rPr lang="en-US" dirty="0"/>
              <a:t> namespace, not the user’s global namespace like “</a:t>
            </a:r>
            <a:r>
              <a:rPr lang="en-US" dirty="0" err="1"/>
              <a:t>header.h</a:t>
            </a:r>
            <a:r>
              <a:rPr lang="en-US" dirty="0"/>
              <a:t>” will</a:t>
            </a:r>
          </a:p>
        </p:txBody>
      </p:sp>
    </p:spTree>
    <p:extLst>
      <p:ext uri="{BB962C8B-B14F-4D97-AF65-F5344CB8AC3E}">
        <p14:creationId xmlns:p14="http://schemas.microsoft.com/office/powerpoint/2010/main" val="269866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3" y="461521"/>
            <a:ext cx="4901209" cy="589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0" y="2075543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Amazon’s</a:t>
            </a:r>
          </a:p>
          <a:p>
            <a:pPr algn="ctr"/>
            <a:r>
              <a:rPr lang="en-US" sz="2400" dirty="0"/>
              <a:t>23 data centers in Ashburn,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9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3350</TotalTime>
  <Words>1209</Words>
  <Application>Microsoft Office PowerPoint</Application>
  <PresentationFormat>On-screen Show (4:3)</PresentationFormat>
  <Paragraphs>238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Helvetica Neue</vt:lpstr>
      <vt:lpstr>Symbol</vt:lpstr>
      <vt:lpstr>Wingdings</vt:lpstr>
      <vt:lpstr>Office Theme</vt:lpstr>
      <vt:lpstr>PowerPoint Presentation</vt:lpstr>
      <vt:lpstr>Session Goals</vt:lpstr>
      <vt:lpstr>Session Goals</vt:lpstr>
      <vt:lpstr>History &amp; Design Intent of C++</vt:lpstr>
      <vt:lpstr>History &amp; Design Intent of C++</vt:lpstr>
      <vt:lpstr>History &amp; Design Intent of C++</vt:lpstr>
      <vt:lpstr>Useful Reference Sites</vt:lpstr>
      <vt:lpstr>PowerPoint Presentation</vt:lpstr>
      <vt:lpstr>PowerPoint Presentation</vt:lpstr>
      <vt:lpstr>PowerPoint Presentation</vt:lpstr>
      <vt:lpstr>PowerPoint Presentation</vt:lpstr>
      <vt:lpstr>Accessing your Remote PC</vt:lpstr>
      <vt:lpstr>Launching Visual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 – Basel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1 – Basel Problem</vt:lpstr>
      <vt:lpstr>PowerPoint Presentation</vt:lpstr>
      <vt:lpstr>PowerPoint Presentation</vt:lpstr>
      <vt:lpstr>PowerPoint Presentation</vt:lpstr>
      <vt:lpstr>Solution File System</vt:lpstr>
      <vt:lpstr>PowerPoint Presentation</vt:lpstr>
      <vt:lpstr>Lab 1 – Basel Problem</vt:lpstr>
      <vt:lpstr>Lab 1 – Basel Problem</vt:lpstr>
      <vt:lpstr>Greatest Common Divisor (GCD)</vt:lpstr>
      <vt:lpstr>Lab 2 – Coprime Probability</vt:lpstr>
      <vt:lpstr>PowerPoint Presentation</vt:lpstr>
      <vt:lpstr>PowerPoint Presentation</vt:lpstr>
      <vt:lpstr>Lab 2 – Coprime Probability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582</cp:revision>
  <cp:lastPrinted>2015-06-01T00:45:11Z</cp:lastPrinted>
  <dcterms:created xsi:type="dcterms:W3CDTF">2014-09-21T17:58:26Z</dcterms:created>
  <dcterms:modified xsi:type="dcterms:W3CDTF">2016-07-17T15:45:20Z</dcterms:modified>
</cp:coreProperties>
</file>